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5" r:id="rId2"/>
    <p:sldId id="265" r:id="rId3"/>
    <p:sldId id="379" r:id="rId4"/>
    <p:sldId id="374" r:id="rId5"/>
    <p:sldId id="376" r:id="rId6"/>
    <p:sldId id="377" r:id="rId7"/>
    <p:sldId id="378" r:id="rId8"/>
    <p:sldId id="380" r:id="rId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46" autoAdjust="0"/>
  </p:normalViewPr>
  <p:slideViewPr>
    <p:cSldViewPr>
      <p:cViewPr varScale="1">
        <p:scale>
          <a:sx n="56" d="100"/>
          <a:sy n="56" d="100"/>
        </p:scale>
        <p:origin x="66" y="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36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 школы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972123609353823E-2"/>
          <c:y val="0.14625759961822954"/>
          <c:w val="0.89356427170472663"/>
          <c:h val="0.55897119656159489"/>
        </c:manualLayout>
      </c:layout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00EE6C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 год                                            (за 3 квартала)</c:v>
                </c:pt>
                <c:pt idx="1">
                  <c:v>2019-2020 учебный год 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366</c:v>
                </c:pt>
                <c:pt idx="1">
                  <c:v>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7F-43B2-97A8-F4A8EC84C63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ХЭН+ОРП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B7F-43B2-97A8-F4A8EC84C638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B7F-43B2-97A8-F4A8EC84C63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7B7F-43B2-97A8-F4A8EC84C63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7B7F-43B2-97A8-F4A8EC84C6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 год                                            (за 3 квартала)</c:v>
                </c:pt>
                <c:pt idx="1">
                  <c:v>2019-2020 учебный год 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225</c:v>
                </c:pt>
                <c:pt idx="1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B7F-43B2-97A8-F4A8EC84C63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ФГТ</c:v>
                </c:pt>
              </c:strCache>
            </c:strRef>
          </c:tx>
          <c:spPr>
            <a:solidFill>
              <a:srgbClr val="CCFFFF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rgbClr val="00B0F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2019 год                                            (за 3 квартала)</c:v>
                </c:pt>
                <c:pt idx="1">
                  <c:v>2019-2020 учебный год 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141</c:v>
                </c:pt>
                <c:pt idx="1">
                  <c:v>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B7F-43B2-97A8-F4A8EC84C6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6340736"/>
        <c:axId val="86342272"/>
        <c:axId val="0"/>
      </c:bar3DChart>
      <c:catAx>
        <c:axId val="86340736"/>
        <c:scaling>
          <c:orientation val="minMax"/>
        </c:scaling>
        <c:delete val="0"/>
        <c:axPos val="b"/>
        <c:numFmt formatCode="@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7030A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6342272"/>
        <c:crosses val="autoZero"/>
        <c:auto val="1"/>
        <c:lblAlgn val="ctr"/>
        <c:lblOffset val="100"/>
        <c:noMultiLvlLbl val="0"/>
      </c:catAx>
      <c:valAx>
        <c:axId val="8634227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8634073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9999959053480252E-2"/>
          <c:y val="0.89842366791529704"/>
          <c:w val="0.9500000409465198"/>
          <c:h val="8.86313482659327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поступившие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57F-4504-B10B-E18DB81BFA05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57F-4504-B10B-E18DB81BFA05}"/>
              </c:ext>
            </c:extLst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657F-4504-B10B-E18DB81BFA05}"/>
              </c:ext>
            </c:extLst>
          </c:dPt>
          <c:dLbls>
            <c:dLbl>
              <c:idx val="0"/>
              <c:layout>
                <c:manualLayout>
                  <c:x val="0"/>
                  <c:y val="0.2420634920634921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57F-4504-B10B-E18DB81BFA05}"/>
                </c:ext>
              </c:extLst>
            </c:dLbl>
            <c:dLbl>
              <c:idx val="1"/>
              <c:layout>
                <c:manualLayout>
                  <c:x val="0"/>
                  <c:y val="0.35317460317460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57F-4504-B10B-E18DB81BFA05}"/>
                </c:ext>
              </c:extLst>
            </c:dLbl>
            <c:dLbl>
              <c:idx val="2"/>
              <c:layout>
                <c:manualLayout>
                  <c:x val="2.3148148148147301E-3"/>
                  <c:y val="0.329365079365079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57F-4504-B10B-E18DB81BFA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2017 год</c:v>
                </c:pt>
                <c:pt idx="1">
                  <c:v>2018 год </c:v>
                </c:pt>
                <c:pt idx="2">
                  <c:v>2019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6-657F-4504-B10B-E18DB81BFA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2638208"/>
        <c:axId val="125633664"/>
        <c:axId val="85828032"/>
      </c:bar3DChart>
      <c:catAx>
        <c:axId val="92638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rgbClr val="00B0F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25633664"/>
        <c:crosses val="autoZero"/>
        <c:auto val="1"/>
        <c:lblAlgn val="ctr"/>
        <c:lblOffset val="100"/>
        <c:noMultiLvlLbl val="0"/>
      </c:catAx>
      <c:valAx>
        <c:axId val="125633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2638208"/>
        <c:crosses val="autoZero"/>
        <c:crossBetween val="between"/>
      </c:valAx>
      <c:serAx>
        <c:axId val="85828032"/>
        <c:scaling>
          <c:orientation val="minMax"/>
        </c:scaling>
        <c:delete val="1"/>
        <c:axPos val="b"/>
        <c:majorTickMark val="out"/>
        <c:minorTickMark val="none"/>
        <c:tickLblPos val="nextTo"/>
        <c:crossAx val="125633664"/>
        <c:crosses val="autoZero"/>
      </c:serAx>
    </c:plotArea>
    <c:plotVisOnly val="1"/>
    <c:dispBlanksAs val="gap"/>
    <c:showDLblsOverMax val="0"/>
  </c:chart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ut thruBlk="1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1.jpe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png"/><Relationship Id="rId10" Type="http://schemas.openxmlformats.org/officeDocument/2006/relationships/chart" Target="../charts/chart2.xml"/><Relationship Id="rId4" Type="http://schemas.microsoft.com/office/2007/relationships/hdphoto" Target="../media/hdphoto1.wdp"/><Relationship Id="rId9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699792" y="285750"/>
            <a:ext cx="2162721" cy="98301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3356992"/>
            <a:ext cx="2912352" cy="291235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4" y="332656"/>
            <a:ext cx="864095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«Детская музыкальная школа №17 </a:t>
            </a:r>
          </a:p>
          <a:p>
            <a:pPr algn="ctr"/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им. С.З. Сайдашева»</a:t>
            </a:r>
          </a:p>
          <a:p>
            <a:pPr algn="ctr"/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РТ, г. Казань, ул. </a:t>
            </a:r>
            <a:r>
              <a:rPr lang="ru-RU" altLang="ru-RU" sz="3200" b="1" dirty="0" err="1">
                <a:latin typeface="Times New Roman" pitchFamily="18" charset="0"/>
                <a:cs typeface="Times New Roman" pitchFamily="18" charset="0"/>
              </a:rPr>
              <a:t>Адоратского</a:t>
            </a:r>
            <a:r>
              <a:rPr lang="ru-RU" altLang="ru-RU" sz="3200" b="1" dirty="0">
                <a:latin typeface="Times New Roman" pitchFamily="18" charset="0"/>
                <a:cs typeface="Times New Roman" pitchFamily="18" charset="0"/>
              </a:rPr>
              <a:t> дом 25а</a:t>
            </a:r>
          </a:p>
        </p:txBody>
      </p:sp>
      <p:pic>
        <p:nvPicPr>
          <p:cNvPr id="6" name="Рисунок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210231"/>
            <a:ext cx="4537075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67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6551" y="161256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731758489"/>
              </p:ext>
            </p:extLst>
          </p:nvPr>
        </p:nvGraphicFramePr>
        <p:xfrm>
          <a:off x="827585" y="332657"/>
          <a:ext cx="6840759" cy="51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11560" y="5949280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Конкурс при поступлении в школу 2,5 человека на место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141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242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6980237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6022459"/>
              </p:ext>
            </p:extLst>
          </p:nvPr>
        </p:nvGraphicFramePr>
        <p:xfrm>
          <a:off x="1524000" y="1395413"/>
          <a:ext cx="6096000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Диаграмма" r:id="rId6" imgW="6096090" imgH="4067280" progId="MSGraph.Chart.8">
                  <p:embed followColorScheme="full"/>
                </p:oleObj>
              </mc:Choice>
              <mc:Fallback>
                <p:oleObj name="Диаграмма" r:id="rId6" imgW="6096090" imgH="406728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24000" y="1395413"/>
                        <a:ext cx="6096000" cy="4067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9359515"/>
              </p:ext>
            </p:extLst>
          </p:nvPr>
        </p:nvGraphicFramePr>
        <p:xfrm>
          <a:off x="1524000" y="1395413"/>
          <a:ext cx="6096000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Диаграмма" r:id="rId8" imgW="6096090" imgH="4067280" progId="MSGraph.Chart.8">
                  <p:embed followColorScheme="full"/>
                </p:oleObj>
              </mc:Choice>
              <mc:Fallback>
                <p:oleObj name="Диаграмма" r:id="rId8" imgW="6096090" imgH="4067280" progId="MSGraph.Chart.8">
                  <p:embed followColorScheme="full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24000" y="1395413"/>
                        <a:ext cx="6096000" cy="4067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021347852"/>
              </p:ext>
            </p:extLst>
          </p:nvPr>
        </p:nvGraphicFramePr>
        <p:xfrm>
          <a:off x="755576" y="1246998"/>
          <a:ext cx="7632848" cy="441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13685797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88799"/>
              </p:ext>
            </p:extLst>
          </p:nvPr>
        </p:nvGraphicFramePr>
        <p:xfrm>
          <a:off x="827584" y="3789040"/>
          <a:ext cx="7848600" cy="2347166"/>
        </p:xfrm>
        <a:graphic>
          <a:graphicData uri="http://schemas.openxmlformats.org/drawingml/2006/table">
            <a:tbl>
              <a:tblPr firstRow="1" firstCol="1" bandRow="1"/>
              <a:tblGrid>
                <a:gridCol w="41364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2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337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 имеющие звания 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79">
                <a:tc rowSpan="4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Заслуженный работник культуры РТ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Ибрагимова </a:t>
                      </a:r>
                      <a:r>
                        <a:rPr lang="ru-RU" sz="14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Эндже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Нурисламовна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Фатыхова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Светлана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Наджибовна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Шестаков Николай Степанович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Воронина Татьяна Петровна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535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«Заслуженный работник высшей школы Красноярского края»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Ученое звание доцент, профессор.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Ученая степень кандидат искусствоведения.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Прыгун Елена Викторовна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379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Награждены знаком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«За достижения в культуре»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Воронина Татьяна Петровна</a:t>
                      </a: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3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Фатыхова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Светлана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Наджибовна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70" marR="68570" marT="0" marB="0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931836"/>
              </p:ext>
            </p:extLst>
          </p:nvPr>
        </p:nvGraphicFramePr>
        <p:xfrm>
          <a:off x="457200" y="1600200"/>
          <a:ext cx="8331200" cy="1677987"/>
        </p:xfrm>
        <a:graphic>
          <a:graphicData uri="http://schemas.openxmlformats.org/drawingml/2006/table">
            <a:tbl>
              <a:tblPr/>
              <a:tblGrid>
                <a:gridCol w="639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2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10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524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032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854074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Уровень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образования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Квалификационные категории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возраст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стаж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Средняя </a:t>
                      </a:r>
                      <a:r>
                        <a:rPr kumimoji="0" lang="ru-RU" alt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зарплатаруб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038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среднее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высшее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высшая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первая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сзд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нет категории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875"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47,7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25,04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indent="-28575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indent="-228600" algn="l" defTabSz="914400" rtl="0" eaLnBrk="1" latinLnBrk="0" hangingPunct="1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indent="-228600" algn="l" defTabSz="9144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31 617,47</a:t>
                      </a:r>
                    </a:p>
                  </a:txBody>
                  <a:tcPr marL="63554" marR="63554" marT="0" marB="0"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59801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24275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246838"/>
              </p:ext>
            </p:extLst>
          </p:nvPr>
        </p:nvGraphicFramePr>
        <p:xfrm>
          <a:off x="457200" y="1600200"/>
          <a:ext cx="7772400" cy="3882863"/>
        </p:xfrm>
        <a:graphic>
          <a:graphicData uri="http://schemas.openxmlformats.org/drawingml/2006/table">
            <a:tbl>
              <a:tblPr firstRow="1" firstCol="1" bandRow="1"/>
              <a:tblGrid>
                <a:gridCol w="2052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02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93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5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коллектива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детей, задействованных в коллективе в учебном году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Ф.И.О. преподавателей, которые готовят детей в сводные коллективы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Молодёжный симфонический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оркестр РТ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Заслуженный работник культуры РТ Воронина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Т.П.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15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Фольклорный ансамбль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кураистов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 гармонистов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Заслуженный работник культуры РТ Шестаков Н.С.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7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Ансамбль гитаристов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Ветлужских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Т.А.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62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Духовой оркестр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Холмогорова Е.А.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68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Сводный хор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Заслуженный работник культуры РТ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Фатыхова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С.Н.</a:t>
                      </a: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4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Симфоджаз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Габдрахманов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Р.И.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438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090" marR="6809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664"/>
            <a:ext cx="725487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967826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63391"/>
            <a:ext cx="62674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0088205"/>
              </p:ext>
            </p:extLst>
          </p:nvPr>
        </p:nvGraphicFramePr>
        <p:xfrm>
          <a:off x="683568" y="764704"/>
          <a:ext cx="8064896" cy="5815178"/>
        </p:xfrm>
        <a:graphic>
          <a:graphicData uri="http://schemas.openxmlformats.org/drawingml/2006/table">
            <a:tbl>
              <a:tblPr/>
              <a:tblGrid>
                <a:gridCol w="4248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3378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Источник </a:t>
                      </a: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финансирования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Бюджет(Руб.)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Внебюджет</a:t>
                      </a: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(руб.)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2019года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7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23 277 732,38</a:t>
                      </a: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Добровольные</a:t>
                      </a:r>
                      <a:r>
                        <a:rPr lang="ru-RU" sz="12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спонсорские вклады</a:t>
                      </a:r>
                    </a:p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344 800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4180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Основные средства: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41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</a:t>
                      </a:r>
                      <a:r>
                        <a:rPr lang="ru-RU" sz="1200" b="0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музыкальных инструментов (виолончель)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50 000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180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МФУ </a:t>
                      </a:r>
                      <a:r>
                        <a:rPr lang="en-US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Kyocera</a:t>
                      </a:r>
                      <a:r>
                        <a:rPr lang="en-US" sz="12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2</a:t>
                      </a:r>
                      <a:r>
                        <a:rPr lang="ru-RU" sz="12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шт.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10 000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22 592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180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Поставка комплекта штор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51 799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2733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Бак мусорный для раздельного сбора мусора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8 040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8966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Урна для раздельного сбора мусора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7 670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0080">
                <a:tc>
                  <a:txBody>
                    <a:bodyPr/>
                    <a:lstStyle/>
                    <a:p>
                      <a:pPr algn="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75 710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74391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0080">
                <a:tc>
                  <a:txBody>
                    <a:bodyPr/>
                    <a:lstStyle/>
                    <a:p>
                      <a:pPr algn="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Всего: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150 101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0080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</a:t>
                      </a:r>
                      <a:r>
                        <a:rPr lang="ru-RU" sz="12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чехол и </a:t>
                      </a: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смычок для виолончели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6 150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0080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Изготовление табличек 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17 300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0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Договор на ремонт инструментов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26 510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0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</a:t>
                      </a:r>
                      <a:r>
                        <a:rPr lang="ru-RU" sz="1200" b="0" kern="1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хозтоваров</a:t>
                      </a: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для нужд школы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16 905,4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0080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Приобретение офисной бумаги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19 620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0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Изготовление печатной продукции 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13 670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0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Заправка картриджей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10 000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2399">
                <a:tc>
                  <a:txBody>
                    <a:bodyPr/>
                    <a:lstStyle/>
                    <a:p>
                      <a:pPr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Ремонт офисной техники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10 000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0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Оформление теоретических классов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77 000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008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Текущий ремонт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256 136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008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Транспортные перевозки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23 000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0080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Обучение персонала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16 020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18 900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00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 fontAlgn="base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132 640</a:t>
                      </a:r>
                      <a:endParaRPr lang="ru-RU" sz="1200" b="1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378</a:t>
                      </a:r>
                      <a:r>
                        <a:rPr lang="ru-RU" sz="1200" b="1" i="0" baseline="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571</a:t>
                      </a:r>
                      <a:endParaRPr lang="ru-RU" sz="1200" b="1" i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7305" marR="27305" marT="698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904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35618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560902"/>
              </p:ext>
            </p:extLst>
          </p:nvPr>
        </p:nvGraphicFramePr>
        <p:xfrm>
          <a:off x="649796" y="404664"/>
          <a:ext cx="7772400" cy="1952625"/>
        </p:xfrm>
        <a:graphic>
          <a:graphicData uri="http://schemas.openxmlformats.org/drawingml/2006/table">
            <a:tbl>
              <a:tblPr firstRow="1" firstCol="1" bandRow="1"/>
              <a:tblGrid>
                <a:gridCol w="5616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76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16621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Хозрасчётное </a:t>
                      </a:r>
                      <a:r>
                        <a:rPr lang="ru-RU" sz="2400" b="1" kern="12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отделение 2019 год</a:t>
                      </a:r>
                      <a:endParaRPr lang="ru-RU" sz="2400" b="1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231</a:t>
                      </a:r>
                      <a:r>
                        <a:rPr lang="ru-RU" sz="2400" b="1" baseline="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600.00 руб.</a:t>
                      </a:r>
                      <a:endParaRPr lang="ru-RU" sz="2400" b="1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Раннее музыкально-эстетическое развитие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чел.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900 руб.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0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Музыкальный инструмент</a:t>
                      </a:r>
                      <a:endParaRPr lang="ru-RU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ahoma"/>
                          <a:cs typeface="Arial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1500 руб.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996952"/>
            <a:ext cx="5251704" cy="3221736"/>
          </a:xfrm>
          <a:prstGeom prst="rect">
            <a:avLst/>
          </a:prstGeom>
          <a:ln w="381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5481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0000"/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 trans="27000" scaling="37"/>
                    </a14:imgEffect>
                    <a14:imgEffect>
                      <a14:brightnessContrast contrast="23000"/>
                    </a14:imgEffect>
                  </a14:imgLayer>
                </a14:imgProps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496" y="0"/>
            <a:ext cx="9001000" cy="6696744"/>
          </a:xfrm>
          <a:prstGeom prst="rect">
            <a:avLst/>
          </a:prstGeom>
          <a:solidFill>
            <a:schemeClr val="bg1">
              <a:alpha val="0"/>
            </a:schemeClr>
          </a:solidFill>
          <a:ln w="149225" cap="rnd" cmpd="tri">
            <a:solidFill>
              <a:schemeClr val="accent6">
                <a:lumMod val="5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3333CC"/>
              </a:buClr>
              <a:buSzPct val="60000"/>
            </a:pPr>
            <a:r>
              <a:rPr lang="ru-RU" altLang="ru-RU" sz="6000" b="1" kern="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Спасибо </a:t>
            </a:r>
            <a:r>
              <a:rPr lang="ru-RU" altLang="ru-RU" sz="6000" b="1" kern="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85750"/>
            <a:ext cx="4862513" cy="2927350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  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19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9476</TotalTime>
  <Words>376</Words>
  <Application>Microsoft Office PowerPoint</Application>
  <PresentationFormat>Экран (4:3)</PresentationFormat>
  <Paragraphs>154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Monotype Corsiva</vt:lpstr>
      <vt:lpstr>Times New Roman</vt:lpstr>
      <vt:lpstr>Тема Office</vt:lpstr>
      <vt:lpstr>Диаграмма</vt:lpstr>
      <vt:lpstr>   </vt:lpstr>
      <vt:lpstr>   </vt:lpstr>
      <vt:lpstr>   </vt:lpstr>
      <vt:lpstr>   </vt:lpstr>
      <vt:lpstr>   </vt:lpstr>
      <vt:lpstr>   </vt:lpstr>
      <vt:lpstr>   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AHO</cp:lastModifiedBy>
  <cp:revision>558</cp:revision>
  <cp:lastPrinted>2020-01-10T13:46:37Z</cp:lastPrinted>
  <dcterms:created xsi:type="dcterms:W3CDTF">2018-11-09T21:55:27Z</dcterms:created>
  <dcterms:modified xsi:type="dcterms:W3CDTF">2021-11-01T13:21:53Z</dcterms:modified>
</cp:coreProperties>
</file>